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9"/>
  </p:notesMasterIdLst>
  <p:sldIdLst>
    <p:sldId id="349" r:id="rId5"/>
    <p:sldId id="404" r:id="rId6"/>
    <p:sldId id="406" r:id="rId7"/>
    <p:sldId id="258" r:id="rId8"/>
    <p:sldId id="407" r:id="rId9"/>
    <p:sldId id="262" r:id="rId10"/>
    <p:sldId id="409" r:id="rId11"/>
    <p:sldId id="261" r:id="rId12"/>
    <p:sldId id="405" r:id="rId13"/>
    <p:sldId id="410" r:id="rId14"/>
    <p:sldId id="383" r:id="rId15"/>
    <p:sldId id="400" r:id="rId16"/>
    <p:sldId id="401" r:id="rId17"/>
    <p:sldId id="3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F5BA80-445A-36BB-1B31-A87D591DC24A}" name="Dienke Boertien" initials="DB" userId="S::dboertien@kcphrenos.nl::2bfd56af-b1dd-4e3f-a931-f6953bdaa42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0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37CE84F3-28C3-443E-9E96-99CF82512B78}" styleName="Stijl, donker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58" autoAdjust="0"/>
    <p:restoredTop sz="77080" autoAdjust="0"/>
  </p:normalViewPr>
  <p:slideViewPr>
    <p:cSldViewPr>
      <p:cViewPr varScale="1">
        <p:scale>
          <a:sx n="32" d="100"/>
          <a:sy n="32" d="100"/>
        </p:scale>
        <p:origin x="576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63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850426-3DFC-41E2-BA02-BE04FFE20A7F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1E7BA04-6291-481C-B4DA-294879ACA027}">
      <dgm:prSet phldrT="[Tekst]" custT="1"/>
      <dgm:spPr>
        <a:solidFill>
          <a:schemeClr val="accent1"/>
        </a:solidFill>
      </dgm:spPr>
      <dgm:t>
        <a:bodyPr/>
        <a:lstStyle/>
        <a:p>
          <a:endParaRPr lang="nl-NL" sz="14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endParaRPr lang="nl-NL" sz="14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r>
            <a:rPr lang="nl-NL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ontwrichting en herstel</a:t>
          </a:r>
        </a:p>
        <a:p>
          <a:r>
            <a:rPr lang="nl-NL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cliënt, naasten</a:t>
          </a:r>
        </a:p>
        <a:p>
          <a:endParaRPr lang="nl-NL" sz="14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5AF9295-F462-4890-B203-2FD55749E4F7}" type="parTrans" cxnId="{47EE88B9-2E9E-4D35-8D1E-8B9733F3FD4B}">
      <dgm:prSet/>
      <dgm:spPr/>
      <dgm:t>
        <a:bodyPr/>
        <a:lstStyle/>
        <a:p>
          <a:endParaRPr lang="nl-NL"/>
        </a:p>
      </dgm:t>
    </dgm:pt>
    <dgm:pt modelId="{8BBD88E3-0890-48CD-81B3-B4C4FDF2D95F}" type="sibTrans" cxnId="{47EE88B9-2E9E-4D35-8D1E-8B9733F3FD4B}">
      <dgm:prSet/>
      <dgm:spPr/>
      <dgm:t>
        <a:bodyPr/>
        <a:lstStyle/>
        <a:p>
          <a:endParaRPr lang="nl-NL"/>
        </a:p>
      </dgm:t>
    </dgm:pt>
    <dgm:pt modelId="{5584844A-9CF6-46BA-9958-43A54C398942}">
      <dgm:prSet phldrT="[Tekst]" custT="1"/>
      <dgm:spPr>
        <a:solidFill>
          <a:srgbClr val="FFC000"/>
        </a:solidFill>
      </dgm:spPr>
      <dgm:t>
        <a:bodyPr/>
        <a:lstStyle/>
        <a:p>
          <a:r>
            <a:rPr lang="nl-NL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ontwrichting en herstel (ervaringsdeskundige) professionals  </a:t>
          </a:r>
        </a:p>
      </dgm:t>
    </dgm:pt>
    <dgm:pt modelId="{CB1A4E2B-0825-45CD-8FF8-F46AB8ED763F}" type="parTrans" cxnId="{9D738147-C016-4FA8-B5D3-62FF1A57E3FF}">
      <dgm:prSet/>
      <dgm:spPr/>
      <dgm:t>
        <a:bodyPr/>
        <a:lstStyle/>
        <a:p>
          <a:endParaRPr lang="nl-NL"/>
        </a:p>
      </dgm:t>
    </dgm:pt>
    <dgm:pt modelId="{B9702795-4676-4A43-841C-9D6A3F415A6A}" type="sibTrans" cxnId="{9D738147-C016-4FA8-B5D3-62FF1A57E3FF}">
      <dgm:prSet/>
      <dgm:spPr/>
      <dgm:t>
        <a:bodyPr/>
        <a:lstStyle/>
        <a:p>
          <a:endParaRPr lang="nl-NL"/>
        </a:p>
      </dgm:t>
    </dgm:pt>
    <dgm:pt modelId="{B0EEC9F5-061F-46A8-AE2B-5884BA2C54C7}">
      <dgm:prSet phldrT="[Tekst]" custT="1"/>
      <dgm:spPr>
        <a:solidFill>
          <a:srgbClr val="00B050"/>
        </a:solidFill>
      </dgm:spPr>
      <dgm:t>
        <a:bodyPr/>
        <a:lstStyle/>
        <a:p>
          <a:r>
            <a:rPr lang="nl-NL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ervarings'kennis' alle betrokkenen</a:t>
          </a:r>
        </a:p>
      </dgm:t>
    </dgm:pt>
    <dgm:pt modelId="{8FB1140E-1704-4E93-BC9E-9C519E27BAE6}" type="parTrans" cxnId="{8675A97C-73DB-456D-8FCE-802904DACEA1}">
      <dgm:prSet/>
      <dgm:spPr/>
      <dgm:t>
        <a:bodyPr/>
        <a:lstStyle/>
        <a:p>
          <a:endParaRPr lang="nl-NL"/>
        </a:p>
      </dgm:t>
    </dgm:pt>
    <dgm:pt modelId="{22CCF56F-C0E3-4E15-8EBC-F23829326344}" type="sibTrans" cxnId="{8675A97C-73DB-456D-8FCE-802904DACEA1}">
      <dgm:prSet/>
      <dgm:spPr/>
      <dgm:t>
        <a:bodyPr/>
        <a:lstStyle/>
        <a:p>
          <a:endParaRPr lang="nl-NL"/>
        </a:p>
      </dgm:t>
    </dgm:pt>
    <dgm:pt modelId="{D26F7224-6D34-4162-8C9B-5B110AC7179E}" type="pres">
      <dgm:prSet presAssocID="{A0850426-3DFC-41E2-BA02-BE04FFE20A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8D1F43A0-FC26-435D-89DB-EF62563A5113}" type="pres">
      <dgm:prSet presAssocID="{D1E7BA04-6291-481C-B4DA-294879ACA027}" presName="Name8" presStyleCnt="0"/>
      <dgm:spPr/>
    </dgm:pt>
    <dgm:pt modelId="{01D731FA-2B98-4DBE-AD1D-45D27E0520EF}" type="pres">
      <dgm:prSet presAssocID="{D1E7BA04-6291-481C-B4DA-294879ACA027}" presName="level" presStyleLbl="node1" presStyleIdx="0" presStyleCnt="3" custLinFactNeighborX="1455" custLinFactNeighborY="707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DDFF947-BF39-405A-8D0C-AD0C562748F6}" type="pres">
      <dgm:prSet presAssocID="{D1E7BA04-6291-481C-B4DA-294879ACA02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46941A7-EA29-46A1-8636-011F169A10EF}" type="pres">
      <dgm:prSet presAssocID="{5584844A-9CF6-46BA-9958-43A54C398942}" presName="Name8" presStyleCnt="0"/>
      <dgm:spPr/>
    </dgm:pt>
    <dgm:pt modelId="{941C88D3-CF37-477E-B010-D2D180D705A4}" type="pres">
      <dgm:prSet presAssocID="{5584844A-9CF6-46BA-9958-43A54C398942}" presName="level" presStyleLbl="node1" presStyleIdx="1" presStyleCnt="3" custLinFactNeighborX="0" custLinFactNeighborY="4237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0C45BDA-FDDA-401C-9F56-8F429360AD2D}" type="pres">
      <dgm:prSet presAssocID="{5584844A-9CF6-46BA-9958-43A54C39894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342BA77-1C5F-425F-8480-8F3079C9DB52}" type="pres">
      <dgm:prSet presAssocID="{B0EEC9F5-061F-46A8-AE2B-5884BA2C54C7}" presName="Name8" presStyleCnt="0"/>
      <dgm:spPr/>
    </dgm:pt>
    <dgm:pt modelId="{4BEF4C7C-AABC-4381-9B46-6DF26D825198}" type="pres">
      <dgm:prSet presAssocID="{B0EEC9F5-061F-46A8-AE2B-5884BA2C54C7}" presName="level" presStyleLbl="node1" presStyleIdx="2" presStyleCnt="3" custLinFactNeighborX="-417" custLinFactNeighborY="-714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4BB2304-59E7-4853-9DA0-D51F1F493886}" type="pres">
      <dgm:prSet presAssocID="{B0EEC9F5-061F-46A8-AE2B-5884BA2C54C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180BE442-82F1-4BF7-8383-C23E665B3759}" type="presOf" srcId="{D1E7BA04-6291-481C-B4DA-294879ACA027}" destId="{5DDFF947-BF39-405A-8D0C-AD0C562748F6}" srcOrd="1" destOrd="0" presId="urn:microsoft.com/office/officeart/2005/8/layout/pyramid1"/>
    <dgm:cxn modelId="{47EE88B9-2E9E-4D35-8D1E-8B9733F3FD4B}" srcId="{A0850426-3DFC-41E2-BA02-BE04FFE20A7F}" destId="{D1E7BA04-6291-481C-B4DA-294879ACA027}" srcOrd="0" destOrd="0" parTransId="{55AF9295-F462-4890-B203-2FD55749E4F7}" sibTransId="{8BBD88E3-0890-48CD-81B3-B4C4FDF2D95F}"/>
    <dgm:cxn modelId="{EB5D4981-8A3E-41DA-B5D3-93F7D8D3BA58}" type="presOf" srcId="{B0EEC9F5-061F-46A8-AE2B-5884BA2C54C7}" destId="{4BEF4C7C-AABC-4381-9B46-6DF26D825198}" srcOrd="0" destOrd="0" presId="urn:microsoft.com/office/officeart/2005/8/layout/pyramid1"/>
    <dgm:cxn modelId="{85DC4C73-FD36-4586-AC44-DB7EDE884EDD}" type="presOf" srcId="{5584844A-9CF6-46BA-9958-43A54C398942}" destId="{941C88D3-CF37-477E-B010-D2D180D705A4}" srcOrd="0" destOrd="0" presId="urn:microsoft.com/office/officeart/2005/8/layout/pyramid1"/>
    <dgm:cxn modelId="{8675A97C-73DB-456D-8FCE-802904DACEA1}" srcId="{A0850426-3DFC-41E2-BA02-BE04FFE20A7F}" destId="{B0EEC9F5-061F-46A8-AE2B-5884BA2C54C7}" srcOrd="2" destOrd="0" parTransId="{8FB1140E-1704-4E93-BC9E-9C519E27BAE6}" sibTransId="{22CCF56F-C0E3-4E15-8EBC-F23829326344}"/>
    <dgm:cxn modelId="{8379A69D-3BF2-40D3-B708-E853B0FC0115}" type="presOf" srcId="{D1E7BA04-6291-481C-B4DA-294879ACA027}" destId="{01D731FA-2B98-4DBE-AD1D-45D27E0520EF}" srcOrd="0" destOrd="0" presId="urn:microsoft.com/office/officeart/2005/8/layout/pyramid1"/>
    <dgm:cxn modelId="{6414FD72-C8CC-47A1-A425-046B114D917E}" type="presOf" srcId="{5584844A-9CF6-46BA-9958-43A54C398942}" destId="{50C45BDA-FDDA-401C-9F56-8F429360AD2D}" srcOrd="1" destOrd="0" presId="urn:microsoft.com/office/officeart/2005/8/layout/pyramid1"/>
    <dgm:cxn modelId="{463248FA-59D0-41AC-92D1-2A61481736FF}" type="presOf" srcId="{B0EEC9F5-061F-46A8-AE2B-5884BA2C54C7}" destId="{24BB2304-59E7-4853-9DA0-D51F1F493886}" srcOrd="1" destOrd="0" presId="urn:microsoft.com/office/officeart/2005/8/layout/pyramid1"/>
    <dgm:cxn modelId="{9D738147-C016-4FA8-B5D3-62FF1A57E3FF}" srcId="{A0850426-3DFC-41E2-BA02-BE04FFE20A7F}" destId="{5584844A-9CF6-46BA-9958-43A54C398942}" srcOrd="1" destOrd="0" parTransId="{CB1A4E2B-0825-45CD-8FF8-F46AB8ED763F}" sibTransId="{B9702795-4676-4A43-841C-9D6A3F415A6A}"/>
    <dgm:cxn modelId="{BC3C5679-EA12-4CE4-A2A7-F459BB50C00A}" type="presOf" srcId="{A0850426-3DFC-41E2-BA02-BE04FFE20A7F}" destId="{D26F7224-6D34-4162-8C9B-5B110AC7179E}" srcOrd="0" destOrd="0" presId="urn:microsoft.com/office/officeart/2005/8/layout/pyramid1"/>
    <dgm:cxn modelId="{55597FD9-896F-40F6-B1C2-46E9763209E5}" type="presParOf" srcId="{D26F7224-6D34-4162-8C9B-5B110AC7179E}" destId="{8D1F43A0-FC26-435D-89DB-EF62563A5113}" srcOrd="0" destOrd="0" presId="urn:microsoft.com/office/officeart/2005/8/layout/pyramid1"/>
    <dgm:cxn modelId="{8FCAE2DA-486A-4BA8-967A-11E5F4835F82}" type="presParOf" srcId="{8D1F43A0-FC26-435D-89DB-EF62563A5113}" destId="{01D731FA-2B98-4DBE-AD1D-45D27E0520EF}" srcOrd="0" destOrd="0" presId="urn:microsoft.com/office/officeart/2005/8/layout/pyramid1"/>
    <dgm:cxn modelId="{070D9081-A85E-49BA-9C50-F4197BF042D0}" type="presParOf" srcId="{8D1F43A0-FC26-435D-89DB-EF62563A5113}" destId="{5DDFF947-BF39-405A-8D0C-AD0C562748F6}" srcOrd="1" destOrd="0" presId="urn:microsoft.com/office/officeart/2005/8/layout/pyramid1"/>
    <dgm:cxn modelId="{67BF5165-BF8E-460A-A1DC-BB5F7D637ABC}" type="presParOf" srcId="{D26F7224-6D34-4162-8C9B-5B110AC7179E}" destId="{B46941A7-EA29-46A1-8636-011F169A10EF}" srcOrd="1" destOrd="0" presId="urn:microsoft.com/office/officeart/2005/8/layout/pyramid1"/>
    <dgm:cxn modelId="{C0F20DBA-FD06-4509-9519-0748B3CD171D}" type="presParOf" srcId="{B46941A7-EA29-46A1-8636-011F169A10EF}" destId="{941C88D3-CF37-477E-B010-D2D180D705A4}" srcOrd="0" destOrd="0" presId="urn:microsoft.com/office/officeart/2005/8/layout/pyramid1"/>
    <dgm:cxn modelId="{CF100526-8568-4205-8AFC-0F0E1CD3290A}" type="presParOf" srcId="{B46941A7-EA29-46A1-8636-011F169A10EF}" destId="{50C45BDA-FDDA-401C-9F56-8F429360AD2D}" srcOrd="1" destOrd="0" presId="urn:microsoft.com/office/officeart/2005/8/layout/pyramid1"/>
    <dgm:cxn modelId="{2DF3D72E-0489-4314-9645-889803FBF2D9}" type="presParOf" srcId="{D26F7224-6D34-4162-8C9B-5B110AC7179E}" destId="{0342BA77-1C5F-425F-8480-8F3079C9DB52}" srcOrd="2" destOrd="0" presId="urn:microsoft.com/office/officeart/2005/8/layout/pyramid1"/>
    <dgm:cxn modelId="{445D3F56-2A2B-4CCF-8378-4C34B64ECFDB}" type="presParOf" srcId="{0342BA77-1C5F-425F-8480-8F3079C9DB52}" destId="{4BEF4C7C-AABC-4381-9B46-6DF26D825198}" srcOrd="0" destOrd="0" presId="urn:microsoft.com/office/officeart/2005/8/layout/pyramid1"/>
    <dgm:cxn modelId="{00EBB9D0-5939-4B34-906E-72FA7AC32F05}" type="presParOf" srcId="{0342BA77-1C5F-425F-8480-8F3079C9DB52}" destId="{24BB2304-59E7-4853-9DA0-D51F1F49388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731FA-2B98-4DBE-AD1D-45D27E0520EF}">
      <dsp:nvSpPr>
        <dsp:cNvPr id="0" name=""/>
        <dsp:cNvSpPr/>
      </dsp:nvSpPr>
      <dsp:spPr>
        <a:xfrm>
          <a:off x="2630005" y="9837"/>
          <a:ext cx="2592288" cy="1391488"/>
        </a:xfrm>
        <a:prstGeom prst="trapezoid">
          <a:avLst>
            <a:gd name="adj" fmla="val 93148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4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4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ontwrichting en herstel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cliënt, naasten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4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630005" y="9837"/>
        <a:ext cx="2592288" cy="1391488"/>
      </dsp:txXfrm>
    </dsp:sp>
    <dsp:sp modelId="{941C88D3-CF37-477E-B010-D2D180D705A4}">
      <dsp:nvSpPr>
        <dsp:cNvPr id="0" name=""/>
        <dsp:cNvSpPr/>
      </dsp:nvSpPr>
      <dsp:spPr>
        <a:xfrm>
          <a:off x="1296143" y="1450445"/>
          <a:ext cx="5184576" cy="1391488"/>
        </a:xfrm>
        <a:prstGeom prst="trapezoid">
          <a:avLst>
            <a:gd name="adj" fmla="val 93148"/>
          </a:avLst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ontwrichting en herstel (ervaringsdeskundige) professionals  </a:t>
          </a:r>
        </a:p>
      </dsp:txBody>
      <dsp:txXfrm>
        <a:off x="2203444" y="1450445"/>
        <a:ext cx="3369974" cy="1391488"/>
      </dsp:txXfrm>
    </dsp:sp>
    <dsp:sp modelId="{4BEF4C7C-AABC-4381-9B46-6DF26D825198}">
      <dsp:nvSpPr>
        <dsp:cNvPr id="0" name=""/>
        <dsp:cNvSpPr/>
      </dsp:nvSpPr>
      <dsp:spPr>
        <a:xfrm>
          <a:off x="0" y="2773040"/>
          <a:ext cx="7776864" cy="1391488"/>
        </a:xfrm>
        <a:prstGeom prst="trapezoid">
          <a:avLst>
            <a:gd name="adj" fmla="val 93148"/>
          </a:avLst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ervarings'kennis' alle betrokkenen</a:t>
          </a:r>
        </a:p>
      </dsp:txBody>
      <dsp:txXfrm>
        <a:off x="1360951" y="2773040"/>
        <a:ext cx="5054961" cy="1391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>
                <a:latin typeface="Calibri"/>
                <a:ea typeface="Calibri"/>
                <a:cs typeface="Calibri"/>
                <a:sym typeface="Calibri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>
                <a:latin typeface="Calibri"/>
                <a:ea typeface="Calibri"/>
                <a:cs typeface="Calibri"/>
                <a:sym typeface="Calibri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35926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5373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018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700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4455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5284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135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67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923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31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0553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710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182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723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2" name="Rectangle 1436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818586" y="2464652"/>
            <a:ext cx="5011860" cy="2387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nl-NL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Herstel</a:t>
            </a:r>
            <a:r>
              <a:rPr lang="en-US" altLang="nl-NL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defTabSz="9144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nl-NL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&amp;</a:t>
            </a:r>
          </a:p>
          <a:p>
            <a:pPr defTabSz="9144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nl-NL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Ervaringsdeskundigheid</a:t>
            </a:r>
            <a:r>
              <a:rPr lang="en-US" altLang="nl-NL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pSp>
        <p:nvGrpSpPr>
          <p:cNvPr id="14374" name="Group 1436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369" name="Rectangle 1436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70" name="Rectangle 1436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71" name="Rectangle 1437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373" name="Rectangle 1437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75" name="Rectangle 1437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buitenshuis, handschrift, tekst, hemel&#10;&#10;Automatisch gegenereerde beschrijving">
            <a:extLst>
              <a:ext uri="{FF2B5EF4-FFF2-40B4-BE49-F238E27FC236}">
                <a16:creationId xmlns:a16="http://schemas.microsoft.com/office/drawing/2014/main" id="{50E4E121-50B7-293E-1341-55A5D79F83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15"/>
          <a:stretch/>
        </p:blipFill>
        <p:spPr>
          <a:xfrm>
            <a:off x="5728514" y="609860"/>
            <a:ext cx="5958024" cy="548343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F0EB7CD-A242-4BD7-EBC6-287A85E809E1}"/>
              </a:ext>
            </a:extLst>
          </p:cNvPr>
          <p:cNvSpPr txBox="1"/>
          <p:nvPr/>
        </p:nvSpPr>
        <p:spPr>
          <a:xfrm>
            <a:off x="983432" y="5373216"/>
            <a:ext cx="389080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rgbClr val="033834"/>
                </a:solidFill>
                <a:effectLst/>
                <a:latin typeface="Helvetica" pitchFamily="2" charset="0"/>
              </a:rPr>
              <a:t>Consortium Ervaringsdeskundigheid</a:t>
            </a:r>
          </a:p>
          <a:p>
            <a:endParaRPr lang="nl-NL" dirty="0">
              <a:solidFill>
                <a:srgbClr val="033834"/>
              </a:solidFill>
              <a:effectLst/>
              <a:latin typeface="Helvetica" pitchFamily="2" charset="0"/>
            </a:endParaRPr>
          </a:p>
          <a:p>
            <a:r>
              <a:rPr lang="nl-NL" dirty="0"/>
              <a:t>Bram </a:t>
            </a:r>
            <a:r>
              <a:rPr lang="nl-NL" dirty="0" err="1"/>
              <a:t>Berkvens</a:t>
            </a:r>
            <a:r>
              <a:rPr lang="nl-NL" dirty="0"/>
              <a:t> en </a:t>
            </a:r>
            <a:r>
              <a:rPr lang="nl-NL" dirty="0" err="1"/>
              <a:t>Dienke</a:t>
            </a:r>
            <a:r>
              <a:rPr lang="nl-NL" dirty="0"/>
              <a:t> Boertien</a:t>
            </a:r>
          </a:p>
          <a:p>
            <a:r>
              <a:rPr lang="nl-NL" sz="1400" dirty="0"/>
              <a:t>19 februari 2025</a:t>
            </a:r>
          </a:p>
        </p:txBody>
      </p:sp>
    </p:spTree>
    <p:extLst>
      <p:ext uri="{BB962C8B-B14F-4D97-AF65-F5344CB8AC3E}">
        <p14:creationId xmlns:p14="http://schemas.microsoft.com/office/powerpoint/2010/main" val="190738415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ie zijn Wij – Buurthuis">
            <a:extLst>
              <a:ext uri="{FF2B5EF4-FFF2-40B4-BE49-F238E27FC236}">
                <a16:creationId xmlns:a16="http://schemas.microsoft.com/office/drawing/2014/main" id="{D7A0373E-E17C-BC1E-F114-A984748F14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" r="2233" b="1"/>
          <a:stretch/>
        </p:blipFill>
        <p:spPr bwMode="auto">
          <a:xfrm>
            <a:off x="838200" y="754148"/>
            <a:ext cx="10515600" cy="49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593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89EABC-E2FC-A877-E86E-3B0FA36F1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Wat is Herstel? </a:t>
            </a:r>
            <a:endParaRPr lang="nl-NL" sz="540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DBDBEF-65DA-2FF4-3CE4-59FB1FA4D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000"/>
              <a:t>Herstel is het weer vinden van balans en zin in de gegeven omstandigheden</a:t>
            </a:r>
          </a:p>
          <a:p>
            <a:r>
              <a:rPr lang="en-US" sz="2000"/>
              <a:t>Met of zonder professionele hulp</a:t>
            </a:r>
          </a:p>
          <a:p>
            <a:r>
              <a:rPr lang="en-US" sz="2000"/>
              <a:t>Ervaren van ruimte uit de beknelling</a:t>
            </a:r>
          </a:p>
          <a:p>
            <a:r>
              <a:rPr lang="en-US" sz="2000"/>
              <a:t>Ervaren van ruimte, balans en zin is strikt persoonlijk</a:t>
            </a:r>
          </a:p>
          <a:p>
            <a:r>
              <a:rPr lang="en-US" sz="2000"/>
              <a:t>Een herstelproces is dat  dus ook</a:t>
            </a:r>
            <a:endParaRPr lang="nl-NL" sz="2000"/>
          </a:p>
        </p:txBody>
      </p:sp>
      <p:pic>
        <p:nvPicPr>
          <p:cNvPr id="1026" name="Picture 2" descr="Het was een lange weg om 'herstel' uit te leggen in de GGZ' -  Trimbos-instituut">
            <a:extLst>
              <a:ext uri="{FF2B5EF4-FFF2-40B4-BE49-F238E27FC236}">
                <a16:creationId xmlns:a16="http://schemas.microsoft.com/office/drawing/2014/main" id="{A9D326F6-F546-2DB1-A2B1-2FE7D2A65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8" r="1642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609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8EE400-D29F-B18B-67A4-656CB29C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Vrije ruimte</a:t>
            </a:r>
            <a:endParaRPr lang="nl-NL" sz="540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7F3932-31D0-271A-6081-C1FC0BCBC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1700"/>
              <a:t>Kernwaarde van het beroep van ervaringsdeskundige </a:t>
            </a:r>
          </a:p>
          <a:p>
            <a:r>
              <a:rPr lang="en-US" sz="1700"/>
              <a:t>E</a:t>
            </a:r>
            <a:r>
              <a:rPr lang="nl-NL" sz="1700"/>
              <a:t>en aspect van herstel</a:t>
            </a:r>
          </a:p>
          <a:p>
            <a:r>
              <a:rPr lang="nl-NL" sz="1700"/>
              <a:t>Dat laat zich niet afdwingen</a:t>
            </a:r>
          </a:p>
          <a:p>
            <a:r>
              <a:rPr lang="nl-NL" sz="1700"/>
              <a:t>De aansluiting van zorg die deze ruimte laat en voedt en niet afsluit, is essentieel </a:t>
            </a:r>
          </a:p>
          <a:p>
            <a:endParaRPr lang="nl-NL" sz="1700"/>
          </a:p>
          <a:p>
            <a:r>
              <a:rPr lang="nl-NL" sz="1700"/>
              <a:t>De herstelbeweging maakt zich ca 30 jaar hard voor de emancipatie van deze ‘ervaringskennis’</a:t>
            </a:r>
          </a:p>
          <a:p>
            <a:endParaRPr lang="nl-NL" sz="1700"/>
          </a:p>
        </p:txBody>
      </p:sp>
      <p:pic>
        <p:nvPicPr>
          <p:cNvPr id="2050" name="Picture 2" descr="Top 10 Dingen die in de Ruimte zijn Achtergebleven">
            <a:extLst>
              <a:ext uri="{FF2B5EF4-FFF2-40B4-BE49-F238E27FC236}">
                <a16:creationId xmlns:a16="http://schemas.microsoft.com/office/drawing/2014/main" id="{0E88B92A-8E00-6825-1EAD-70DD25AD9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" r="1847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DA7073-DED5-1E3A-54AF-36B4355D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242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847EE0-9E16-042A-E468-76E4D43F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400"/>
              <a:t>Wat is herstelondersteuning?</a:t>
            </a:r>
            <a:endParaRPr lang="nl-NL" sz="3400"/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FBDF19-6238-4192-E702-671FE8FAB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1700"/>
              <a:t>Ondersteuning bij het persoonlijke proces van vinden en behouden van balans en zin</a:t>
            </a:r>
          </a:p>
          <a:p>
            <a:r>
              <a:rPr lang="en-US" sz="1700"/>
              <a:t>Flexibele afstemming van professionele en wetenschappelijke kennis bij de ervaringskennis van de persoon in kwestie</a:t>
            </a:r>
          </a:p>
          <a:p>
            <a:r>
              <a:rPr lang="nl-NL" sz="1700"/>
              <a:t>Herstelondersteunende zorg vergt een cultuuromslag: durf om cliënten ruimte te laten voor de ontwikkeling van hun eigen inzichten en om daar met zorg bij aan te sluiten</a:t>
            </a:r>
          </a:p>
        </p:txBody>
      </p:sp>
      <p:pic>
        <p:nvPicPr>
          <p:cNvPr id="3074" name="Picture 2" descr="Hope NYC by Joel Francisco">
            <a:extLst>
              <a:ext uri="{FF2B5EF4-FFF2-40B4-BE49-F238E27FC236}">
                <a16:creationId xmlns:a16="http://schemas.microsoft.com/office/drawing/2014/main" id="{140E5F95-A587-6D1A-EDBB-A38F8CF04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4" r="-1" b="13604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373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4679A-6C4C-00AB-20C6-9DC39BFD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err="1"/>
              <a:t>Afstemming</a:t>
            </a:r>
            <a:r>
              <a:rPr lang="en-US" sz="3200" dirty="0"/>
              <a:t> </a:t>
            </a:r>
            <a:r>
              <a:rPr lang="en-US" sz="3200" dirty="0" err="1"/>
              <a:t>kennis</a:t>
            </a:r>
            <a:endParaRPr lang="nl-NL" sz="32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3272F0-B354-5C1C-62E0-16E9EC39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500562-E428-1389-4931-20840573B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DF2D85-9AF1-AE17-CA17-42D6CE5A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663AD1D5-9B65-519D-D02B-5664EEE9B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6018" t="40143" r="48393" b="38208"/>
          <a:stretch/>
        </p:blipFill>
        <p:spPr>
          <a:xfrm>
            <a:off x="2586213" y="2204864"/>
            <a:ext cx="7019574" cy="334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5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F79263-883F-69C4-9391-E6E4D064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Hoe?</a:t>
            </a:r>
            <a:endParaRPr lang="nl-NL" sz="5400"/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3D9F89-29D7-A51D-F02E-EC0CEDF3F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Door op alle niveaus ruimte te maken voor ervaringskennis:</a:t>
            </a:r>
          </a:p>
          <a:p>
            <a:endParaRPr lang="en-US" sz="2200"/>
          </a:p>
          <a:p>
            <a:r>
              <a:rPr lang="en-US" sz="2200"/>
              <a:t>Van cliënten (en naasten) door methodische zelfhulp</a:t>
            </a:r>
          </a:p>
          <a:p>
            <a:r>
              <a:rPr lang="en-US" sz="2200"/>
              <a:t>Van hulpverleners door de kunst van het aansluiten</a:t>
            </a:r>
          </a:p>
          <a:p>
            <a:endParaRPr lang="en-US" sz="2200"/>
          </a:p>
          <a:p>
            <a:endParaRPr lang="nl-NL" sz="2200"/>
          </a:p>
        </p:txBody>
      </p:sp>
      <p:pic>
        <p:nvPicPr>
          <p:cNvPr id="4098" name="Picture 2" descr="Wat gaan we doen?">
            <a:extLst>
              <a:ext uri="{FF2B5EF4-FFF2-40B4-BE49-F238E27FC236}">
                <a16:creationId xmlns:a16="http://schemas.microsoft.com/office/drawing/2014/main" id="{961A4664-7A0C-A7DB-3418-00EA625EA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1" r="1658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70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3FB62-E101-09DB-B1B2-661A770FF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Lagen </a:t>
            </a:r>
            <a:r>
              <a:rPr lang="en-US" sz="3200" dirty="0" err="1"/>
              <a:t>ervaringskennis</a:t>
            </a:r>
            <a:endParaRPr lang="nl-NL" sz="32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FBEFF25-1277-D497-93E5-09B60E47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84544D5-F216-FF7A-8C38-D34014F5F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11FD71-0D20-1DB4-5235-FB58D9A4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56350"/>
            <a:ext cx="2743200" cy="365125"/>
          </a:xfrm>
        </p:spPr>
        <p:txBody>
          <a:bodyPr/>
          <a:lstStyle/>
          <a:p>
            <a:endParaRPr lang="nl-NL" dirty="0"/>
          </a:p>
        </p:txBody>
      </p:sp>
      <p:graphicFrame>
        <p:nvGraphicFramePr>
          <p:cNvPr id="7" name="Tijdelijke aanduiding voor inhoud 6">
            <a:extLst>
              <a:ext uri="{FF2B5EF4-FFF2-40B4-BE49-F238E27FC236}">
                <a16:creationId xmlns:a16="http://schemas.microsoft.com/office/drawing/2014/main" id="{12B459F2-0CDF-FEF7-8F0B-B2EE365A1C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2607095"/>
              </p:ext>
            </p:extLst>
          </p:nvPr>
        </p:nvGraphicFramePr>
        <p:xfrm>
          <a:off x="2209800" y="1409203"/>
          <a:ext cx="7776864" cy="4174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FEF17A87-BA88-0DE6-6AB4-ADD10DE5013B}"/>
              </a:ext>
            </a:extLst>
          </p:cNvPr>
          <p:cNvCxnSpPr>
            <a:cxnSpLocks/>
          </p:cNvCxnSpPr>
          <p:nvPr/>
        </p:nvCxnSpPr>
        <p:spPr>
          <a:xfrm>
            <a:off x="4495800" y="2844655"/>
            <a:ext cx="0" cy="2609089"/>
          </a:xfrm>
          <a:prstGeom prst="straightConnector1">
            <a:avLst/>
          </a:prstGeom>
          <a:ln w="889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58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20E0C-0D43-B698-D47B-2571D759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1B0960"/>
                </a:solidFill>
              </a:rPr>
              <a:t>Historie </a:t>
            </a:r>
            <a:r>
              <a:rPr lang="nl-NL" dirty="0" err="1">
                <a:solidFill>
                  <a:srgbClr val="1B0960"/>
                </a:solidFill>
              </a:rPr>
              <a:t>Herstelondersteunende</a:t>
            </a:r>
            <a:r>
              <a:rPr lang="nl-NL" dirty="0">
                <a:solidFill>
                  <a:srgbClr val="1B0960"/>
                </a:solidFill>
              </a:rPr>
              <a:t> zorg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33A137-1C6C-3934-219F-18078E4CE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Zoektocht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hoe je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aansluiten</a:t>
            </a:r>
            <a:r>
              <a:rPr lang="en-US" dirty="0"/>
              <a:t> bij het </a:t>
            </a:r>
            <a:r>
              <a:rPr lang="en-US" dirty="0" err="1"/>
              <a:t>persoonlijk</a:t>
            </a:r>
            <a:r>
              <a:rPr lang="en-US" dirty="0"/>
              <a:t> </a:t>
            </a:r>
            <a:r>
              <a:rPr lang="en-US" dirty="0" err="1"/>
              <a:t>proces</a:t>
            </a:r>
            <a:endParaRPr lang="en-US" dirty="0"/>
          </a:p>
          <a:p>
            <a:r>
              <a:rPr lang="en-US" dirty="0"/>
              <a:t>Er </a:t>
            </a:r>
            <a:r>
              <a:rPr lang="en-US" dirty="0" err="1"/>
              <a:t>zijn</a:t>
            </a:r>
            <a:r>
              <a:rPr lang="en-US" dirty="0"/>
              <a:t> heel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lijstjes</a:t>
            </a:r>
            <a:r>
              <a:rPr lang="en-US" dirty="0"/>
              <a:t> </a:t>
            </a:r>
            <a:r>
              <a:rPr lang="en-US" dirty="0" err="1"/>
              <a:t>gemaakt</a:t>
            </a:r>
            <a:r>
              <a:rPr lang="en-US" dirty="0"/>
              <a:t> met </a:t>
            </a:r>
            <a:r>
              <a:rPr lang="en-US" dirty="0" err="1"/>
              <a:t>kenmerken</a:t>
            </a:r>
            <a:r>
              <a:rPr lang="en-US" dirty="0"/>
              <a:t> van Herstel</a:t>
            </a:r>
          </a:p>
          <a:p>
            <a:r>
              <a:rPr lang="en-US" dirty="0"/>
              <a:t>Onder </a:t>
            </a:r>
            <a:r>
              <a:rPr lang="en-US" dirty="0" err="1"/>
              <a:t>andere</a:t>
            </a:r>
            <a:r>
              <a:rPr lang="en-US" dirty="0"/>
              <a:t> CHIME: Connectedness, Hope, </a:t>
            </a:r>
            <a:r>
              <a:rPr lang="en-US" dirty="0" err="1"/>
              <a:t>Identiteit</a:t>
            </a:r>
            <a:r>
              <a:rPr lang="en-US" dirty="0"/>
              <a:t>, Meaning, Empowerment (</a:t>
            </a:r>
            <a:r>
              <a:rPr lang="en-US" dirty="0" err="1"/>
              <a:t>Verbinding</a:t>
            </a:r>
            <a:r>
              <a:rPr lang="en-US" dirty="0"/>
              <a:t>, Hoop, </a:t>
            </a:r>
            <a:r>
              <a:rPr lang="en-US" dirty="0" err="1"/>
              <a:t>Identiteit</a:t>
            </a:r>
            <a:r>
              <a:rPr lang="en-US" dirty="0"/>
              <a:t>, </a:t>
            </a:r>
            <a:r>
              <a:rPr lang="en-US" dirty="0" err="1"/>
              <a:t>Betekenis</a:t>
            </a:r>
            <a:r>
              <a:rPr lang="en-US" dirty="0"/>
              <a:t>, Empowerment)</a:t>
            </a:r>
          </a:p>
          <a:p>
            <a:r>
              <a:rPr lang="en-US" dirty="0"/>
              <a:t>De </a:t>
            </a:r>
            <a:r>
              <a:rPr lang="en-US" dirty="0" err="1"/>
              <a:t>praktijk</a:t>
            </a:r>
            <a:r>
              <a:rPr lang="en-US" dirty="0"/>
              <a:t> van </a:t>
            </a:r>
            <a:r>
              <a:rPr lang="en-US" dirty="0" err="1"/>
              <a:t>zorg</a:t>
            </a:r>
            <a:r>
              <a:rPr lang="en-US" dirty="0"/>
              <a:t> is </a:t>
            </a:r>
            <a:r>
              <a:rPr lang="en-US" dirty="0" err="1"/>
              <a:t>weerbarstig</a:t>
            </a:r>
            <a:r>
              <a:rPr lang="en-US" dirty="0"/>
              <a:t>… </a:t>
            </a:r>
            <a:r>
              <a:rPr lang="en-US" dirty="0" err="1"/>
              <a:t>lukt</a:t>
            </a:r>
            <a:r>
              <a:rPr lang="en-US" dirty="0"/>
              <a:t> 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zo </a:t>
            </a:r>
            <a:r>
              <a:rPr lang="en-US" dirty="0" err="1"/>
              <a:t>goed</a:t>
            </a:r>
            <a:r>
              <a:rPr lang="en-US" dirty="0"/>
              <a:t> (Van Weeghel et al. 2019)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1926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6D3989-2483-C849-D486-70DFE492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 </a:t>
            </a:r>
            <a:r>
              <a:rPr lang="en-US" dirty="0" err="1"/>
              <a:t>rol</a:t>
            </a:r>
            <a:r>
              <a:rPr lang="en-US" dirty="0"/>
              <a:t> van de </a:t>
            </a:r>
            <a:r>
              <a:rPr lang="en-US" dirty="0" err="1"/>
              <a:t>ervaringsdeskundige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9A4A10-A2A3-6A07-E134-179400FE5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Ruimte</a:t>
            </a:r>
            <a:r>
              <a:rPr lang="en-US" dirty="0"/>
              <a:t> </a:t>
            </a:r>
            <a:r>
              <a:rPr lang="en-US" dirty="0" err="1"/>
              <a:t>maken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ervaringskennis</a:t>
            </a:r>
            <a:endParaRPr lang="en-US" dirty="0"/>
          </a:p>
          <a:p>
            <a:endParaRPr lang="en-US" dirty="0"/>
          </a:p>
          <a:p>
            <a:r>
              <a:rPr lang="en-US" dirty="0"/>
              <a:t>Voor </a:t>
            </a:r>
            <a:r>
              <a:rPr lang="en-US" dirty="0" err="1"/>
              <a:t>cliënten</a:t>
            </a:r>
            <a:r>
              <a:rPr lang="en-US" dirty="0"/>
              <a:t>: </a:t>
            </a:r>
            <a:r>
              <a:rPr lang="en-US" dirty="0" err="1"/>
              <a:t>zelfhulp</a:t>
            </a:r>
            <a:r>
              <a:rPr lang="en-US" dirty="0"/>
              <a:t>, </a:t>
            </a:r>
            <a:r>
              <a:rPr lang="en-US" dirty="0" err="1"/>
              <a:t>bijvoorbeeld</a:t>
            </a:r>
            <a:r>
              <a:rPr lang="en-US" dirty="0"/>
              <a:t> </a:t>
            </a:r>
            <a:r>
              <a:rPr lang="en-US" dirty="0" err="1"/>
              <a:t>Herstellen</a:t>
            </a:r>
            <a:r>
              <a:rPr lang="en-US" dirty="0"/>
              <a:t> doe je </a:t>
            </a:r>
            <a:r>
              <a:rPr lang="en-US" dirty="0" err="1"/>
              <a:t>Zelf</a:t>
            </a:r>
            <a:endParaRPr lang="en-US" dirty="0"/>
          </a:p>
          <a:p>
            <a:r>
              <a:rPr lang="en-US" dirty="0" err="1"/>
              <a:t>Organisatie</a:t>
            </a:r>
            <a:r>
              <a:rPr lang="en-US" dirty="0"/>
              <a:t>: begrip van </a:t>
            </a:r>
            <a:r>
              <a:rPr lang="en-US" dirty="0" err="1"/>
              <a:t>aansluiting</a:t>
            </a:r>
            <a:r>
              <a:rPr lang="en-US" dirty="0"/>
              <a:t> bij </a:t>
            </a:r>
            <a:r>
              <a:rPr lang="en-US" dirty="0" err="1"/>
              <a:t>persoonlijk</a:t>
            </a:r>
            <a:r>
              <a:rPr lang="en-US" dirty="0"/>
              <a:t> process</a:t>
            </a:r>
          </a:p>
          <a:p>
            <a:r>
              <a:rPr lang="en-US" dirty="0" err="1"/>
              <a:t>Samenleving</a:t>
            </a:r>
            <a:r>
              <a:rPr lang="en-US" dirty="0"/>
              <a:t>:  </a:t>
            </a:r>
            <a:r>
              <a:rPr lang="en-US" dirty="0" err="1"/>
              <a:t>voorkomen</a:t>
            </a:r>
            <a:r>
              <a:rPr lang="en-US" dirty="0"/>
              <a:t> en </a:t>
            </a:r>
            <a:r>
              <a:rPr lang="en-US" dirty="0" err="1"/>
              <a:t>doorbreken</a:t>
            </a:r>
            <a:r>
              <a:rPr lang="en-US" dirty="0"/>
              <a:t> van stigma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Bron: </a:t>
            </a:r>
            <a:r>
              <a:rPr lang="en-US" dirty="0" err="1"/>
              <a:t>Beroepscompetentieprofiel</a:t>
            </a:r>
            <a:r>
              <a:rPr lang="en-US" dirty="0"/>
              <a:t> Ervaringsdeskundigheid (2022)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1096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pic>
        <p:nvPicPr>
          <p:cNvPr id="4915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260350"/>
            <a:ext cx="8448675" cy="6337300"/>
          </a:xfrm>
        </p:spPr>
      </p:pic>
    </p:spTree>
    <p:extLst>
      <p:ext uri="{BB962C8B-B14F-4D97-AF65-F5344CB8AC3E}">
        <p14:creationId xmlns:p14="http://schemas.microsoft.com/office/powerpoint/2010/main" val="4126324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/>
              <a:t>De route naar H.O.Z.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l-NL" sz="1700"/>
              <a:t>Keuzes en LEF van organisatie (bestuur, management,cliëntenraad, etc.)</a:t>
            </a:r>
          </a:p>
          <a:p>
            <a:r>
              <a:rPr lang="nl-NL" sz="1700"/>
              <a:t>managementvisie</a:t>
            </a:r>
          </a:p>
          <a:p>
            <a:r>
              <a:rPr lang="nl-NL" sz="1700"/>
              <a:t>E-learning</a:t>
            </a:r>
          </a:p>
          <a:p>
            <a:r>
              <a:rPr lang="nl-NL" sz="1700"/>
              <a:t>Herstelambassadeurs per afdeling + uitwisseling</a:t>
            </a:r>
          </a:p>
          <a:p>
            <a:r>
              <a:rPr lang="nl-NL" sz="1700"/>
              <a:t>Ervaringsdeskundigen </a:t>
            </a:r>
          </a:p>
          <a:p>
            <a:r>
              <a:rPr lang="nl-NL" sz="1700"/>
              <a:t>Intervisie</a:t>
            </a:r>
          </a:p>
          <a:p>
            <a:r>
              <a:rPr lang="nl-NL" sz="1700"/>
              <a:t>EPD aanpassen</a:t>
            </a:r>
          </a:p>
          <a:p>
            <a:r>
              <a:rPr lang="nl-NL" sz="1700"/>
              <a:t>ROPI meting/ Spiegelgesprekken</a:t>
            </a:r>
          </a:p>
        </p:txBody>
      </p:sp>
      <p:pic>
        <p:nvPicPr>
          <p:cNvPr id="5122" name="Picture 2" descr="Root, Route, and Rout: Explaining the Difference | Merriam-Webster">
            <a:extLst>
              <a:ext uri="{FF2B5EF4-FFF2-40B4-BE49-F238E27FC236}">
                <a16:creationId xmlns:a16="http://schemas.microsoft.com/office/drawing/2014/main" id="{704B10DF-DDF7-D7A8-5781-345FB55F9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55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1B0960"/>
                </a:solidFill>
              </a:rPr>
              <a:t>Op Cliëntniveau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Herstel </a:t>
            </a:r>
            <a:r>
              <a:rPr lang="nl-NL" dirty="0" err="1"/>
              <a:t>cursussusen</a:t>
            </a:r>
            <a:r>
              <a:rPr lang="nl-NL" dirty="0"/>
              <a:t> zoals  “Herstellen doe je zelf”</a:t>
            </a:r>
          </a:p>
          <a:p>
            <a:r>
              <a:rPr lang="nl-NL" dirty="0"/>
              <a:t>Betrekken cliëntenraad/familieraad</a:t>
            </a:r>
          </a:p>
          <a:p>
            <a:r>
              <a:rPr lang="nl-NL" dirty="0"/>
              <a:t>Familie ervaringsdeskundige</a:t>
            </a:r>
          </a:p>
          <a:p>
            <a:r>
              <a:rPr lang="nl-NL" dirty="0"/>
              <a:t>Betrekken bij beleid</a:t>
            </a:r>
          </a:p>
        </p:txBody>
      </p:sp>
    </p:spTree>
    <p:extLst>
      <p:ext uri="{BB962C8B-B14F-4D97-AF65-F5344CB8AC3E}">
        <p14:creationId xmlns:p14="http://schemas.microsoft.com/office/powerpoint/2010/main" val="743512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Bronnen: Trimbos instituut, GGZ Nederland, Kenniscentrum Phrenos,HEE,</a:t>
            </a:r>
          </a:p>
          <a:p>
            <a:pPr marL="203200" indent="0">
              <a:buNone/>
            </a:pPr>
            <a:r>
              <a:rPr lang="nl-NL" dirty="0"/>
              <a:t> Stichting Rehabilitatie ‘92</a:t>
            </a:r>
          </a:p>
          <a:p>
            <a:pPr marL="203200" indent="0">
              <a:buNone/>
            </a:pPr>
            <a:r>
              <a:rPr lang="nl-NL" dirty="0"/>
              <a:t> Functioneringsgerichte rehabilitatie: Paul  </a:t>
            </a:r>
          </a:p>
          <a:p>
            <a:pPr marL="203200" indent="0">
              <a:buNone/>
            </a:pPr>
            <a:r>
              <a:rPr lang="nl-NL" dirty="0"/>
              <a:t> Andreoli</a:t>
            </a:r>
          </a:p>
        </p:txBody>
      </p:sp>
    </p:spTree>
    <p:extLst>
      <p:ext uri="{BB962C8B-B14F-4D97-AF65-F5344CB8AC3E}">
        <p14:creationId xmlns:p14="http://schemas.microsoft.com/office/powerpoint/2010/main" val="42874485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139B8F6C68A744A871F634E025DC89" ma:contentTypeVersion="20" ma:contentTypeDescription="Een nieuw document maken." ma:contentTypeScope="" ma:versionID="3f84e8e95466ca2be1370774a816a887">
  <xsd:schema xmlns:xsd="http://www.w3.org/2001/XMLSchema" xmlns:xs="http://www.w3.org/2001/XMLSchema" xmlns:p="http://schemas.microsoft.com/office/2006/metadata/properties" xmlns:ns1="http://schemas.microsoft.com/sharepoint/v3" xmlns:ns2="bc68a5d7-2f64-40cc-b584-22a848536101" xmlns:ns3="bda349f4-98c0-483b-965f-b19856b45cb1" targetNamespace="http://schemas.microsoft.com/office/2006/metadata/properties" ma:root="true" ma:fieldsID="0ff101fb128eb97f77f5a97268b53df4" ns1:_="" ns2:_="" ns3:_="">
    <xsd:import namespace="http://schemas.microsoft.com/sharepoint/v3"/>
    <xsd:import namespace="bc68a5d7-2f64-40cc-b584-22a848536101"/>
    <xsd:import namespace="bda349f4-98c0-483b-965f-b19856b45cb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8a5d7-2f64-40cc-b584-22a84853610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cfd9649-4cca-4dc9-a07f-23edf4fe004b}" ma:internalName="TaxCatchAll" ma:showField="CatchAllData" ma:web="bc68a5d7-2f64-40cc-b584-22a8485361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a349f4-98c0-483b-965f-b19856b45c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04499b20-36e7-447a-afa8-cf03dcbcbb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c68a5d7-2f64-40cc-b584-22a848536101" xsi:nil="true"/>
    <lcf76f155ced4ddcb4097134ff3c332f xmlns="bda349f4-98c0-483b-965f-b19856b45cb1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A47A46C-86DB-43BA-A437-B9A83641A5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D35BA1-3DA5-4C1B-BDB0-8671ABF08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c68a5d7-2f64-40cc-b584-22a848536101"/>
    <ds:schemaRef ds:uri="bda349f4-98c0-483b-965f-b19856b45c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CD611F-3ED0-40F8-BE5A-83BF0AEF7E1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bc68a5d7-2f64-40cc-b584-22a848536101"/>
    <ds:schemaRef ds:uri="bda349f4-98c0-483b-965f-b19856b45cb1"/>
  </ds:schemaRefs>
</ds:datastoreItem>
</file>

<file path=docMetadata/LabelInfo.xml><?xml version="1.0" encoding="utf-8"?>
<clbl:labelList xmlns:clbl="http://schemas.microsoft.com/office/2020/mipLabelMetadata">
  <clbl:label id="{bcca6040-cbf6-4772-b1e0-5f3818f681d5}" enabled="0" method="" siteId="{bcca6040-cbf6-4772-b1e0-5f3818f681d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399</Words>
  <Application>Microsoft Office PowerPoint</Application>
  <PresentationFormat>Breedbeeld</PresentationFormat>
  <Paragraphs>70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1" baseType="lpstr">
      <vt:lpstr>ＭＳ Ｐゴシック</vt:lpstr>
      <vt:lpstr>Aptos</vt:lpstr>
      <vt:lpstr>Aptos Display</vt:lpstr>
      <vt:lpstr>Arial</vt:lpstr>
      <vt:lpstr>Calibri</vt:lpstr>
      <vt:lpstr>Helvetica</vt:lpstr>
      <vt:lpstr>Kantoorthema</vt:lpstr>
      <vt:lpstr>PowerPoint-presentatie</vt:lpstr>
      <vt:lpstr>PowerPoint-presentatie</vt:lpstr>
      <vt:lpstr>Wat is Herstel? </vt:lpstr>
      <vt:lpstr>Vrije ruimte</vt:lpstr>
      <vt:lpstr>Wat is herstelondersteuning?</vt:lpstr>
      <vt:lpstr>Afstemming kennis</vt:lpstr>
      <vt:lpstr>Hoe?</vt:lpstr>
      <vt:lpstr>Lagen ervaringskennis</vt:lpstr>
      <vt:lpstr>Historie Herstelondersteunende zorg</vt:lpstr>
      <vt:lpstr>De rol van de ervaringsdeskundige</vt:lpstr>
      <vt:lpstr>PowerPoint-presentatie</vt:lpstr>
      <vt:lpstr>De route naar H.O.Z.</vt:lpstr>
      <vt:lpstr>Op Cliëntniveau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Benno</dc:creator>
  <cp:lastModifiedBy>Riel -  Dekkers, K. van</cp:lastModifiedBy>
  <cp:revision>32</cp:revision>
  <dcterms:created xsi:type="dcterms:W3CDTF">2017-12-11T08:12:10Z</dcterms:created>
  <dcterms:modified xsi:type="dcterms:W3CDTF">2025-03-10T11:54:38Z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0x0101008D139B8F6C68A744A871F634E025DC89</vt:lpwstr>
  </property>
  <property fmtid="{D5CDD505-2E9C-101B-9397-08002B2CF9AE}" pid="3" name="MediaServiceImageTags">
    <vt:lpwstr/>
  </property>
</Properties>
</file>